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6" r:id="rId16"/>
    <p:sldId id="269" r:id="rId17"/>
    <p:sldId id="26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D2806-23FA-488E-B792-C98834C6CCBA}" v="2" dt="2020-01-16T19:59:37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9" d="100"/>
          <a:sy n="39" d="100"/>
        </p:scale>
        <p:origin x="5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neke van Tuinen" userId="ed22c550-b84f-4481-816d-c5ae7bd4721b" providerId="ADAL" clId="{0960DFA8-4BA7-417E-BBF7-BA5CE4B79870}"/>
  </pc:docChgLst>
  <pc:docChgLst>
    <pc:chgData name="Hanneke van Tuinen" userId="ed22c550-b84f-4481-816d-c5ae7bd4721b" providerId="ADAL" clId="{07FD2806-23FA-488E-B792-C98834C6CCBA}"/>
    <pc:docChg chg="custSel addSld modSld">
      <pc:chgData name="Hanneke van Tuinen" userId="ed22c550-b84f-4481-816d-c5ae7bd4721b" providerId="ADAL" clId="{07FD2806-23FA-488E-B792-C98834C6CCBA}" dt="2020-01-16T20:03:40.857" v="1000" actId="1076"/>
      <pc:docMkLst>
        <pc:docMk/>
      </pc:docMkLst>
      <pc:sldChg chg="modSp">
        <pc:chgData name="Hanneke van Tuinen" userId="ed22c550-b84f-4481-816d-c5ae7bd4721b" providerId="ADAL" clId="{07FD2806-23FA-488E-B792-C98834C6CCBA}" dt="2020-01-16T19:45:45.232" v="142" actId="20577"/>
        <pc:sldMkLst>
          <pc:docMk/>
          <pc:sldMk cId="4188667262" sldId="264"/>
        </pc:sldMkLst>
        <pc:spChg chg="mod">
          <ac:chgData name="Hanneke van Tuinen" userId="ed22c550-b84f-4481-816d-c5ae7bd4721b" providerId="ADAL" clId="{07FD2806-23FA-488E-B792-C98834C6CCBA}" dt="2020-01-16T19:45:45.232" v="142" actId="20577"/>
          <ac:spMkLst>
            <pc:docMk/>
            <pc:sldMk cId="4188667262" sldId="264"/>
            <ac:spMk id="3" creationId="{24F9C56A-27CC-4434-9F8F-B2F5EF37C6F4}"/>
          </ac:spMkLst>
        </pc:spChg>
      </pc:sldChg>
      <pc:sldChg chg="modSp">
        <pc:chgData name="Hanneke van Tuinen" userId="ed22c550-b84f-4481-816d-c5ae7bd4721b" providerId="ADAL" clId="{07FD2806-23FA-488E-B792-C98834C6CCBA}" dt="2020-01-16T20:03:40.857" v="1000" actId="1076"/>
        <pc:sldMkLst>
          <pc:docMk/>
          <pc:sldMk cId="1247298571" sldId="268"/>
        </pc:sldMkLst>
        <pc:graphicFrameChg chg="mod modGraphic">
          <ac:chgData name="Hanneke van Tuinen" userId="ed22c550-b84f-4481-816d-c5ae7bd4721b" providerId="ADAL" clId="{07FD2806-23FA-488E-B792-C98834C6CCBA}" dt="2020-01-16T20:03:40.857" v="1000" actId="1076"/>
          <ac:graphicFrameMkLst>
            <pc:docMk/>
            <pc:sldMk cId="1247298571" sldId="268"/>
            <ac:graphicFrameMk id="4" creationId="{980D8CBB-96D0-424E-8D37-C0DB22D983EF}"/>
          </ac:graphicFrameMkLst>
        </pc:graphicFrameChg>
      </pc:sldChg>
      <pc:sldChg chg="addSp delSp modSp add">
        <pc:chgData name="Hanneke van Tuinen" userId="ed22c550-b84f-4481-816d-c5ae7bd4721b" providerId="ADAL" clId="{07FD2806-23FA-488E-B792-C98834C6CCBA}" dt="2020-01-16T19:59:38.420" v="885" actId="478"/>
        <pc:sldMkLst>
          <pc:docMk/>
          <pc:sldMk cId="3498210313" sldId="269"/>
        </pc:sldMkLst>
        <pc:spChg chg="mod">
          <ac:chgData name="Hanneke van Tuinen" userId="ed22c550-b84f-4481-816d-c5ae7bd4721b" providerId="ADAL" clId="{07FD2806-23FA-488E-B792-C98834C6CCBA}" dt="2020-01-16T19:44:02.135" v="30" actId="20577"/>
          <ac:spMkLst>
            <pc:docMk/>
            <pc:sldMk cId="3498210313" sldId="269"/>
            <ac:spMk id="2" creationId="{584DA45E-4341-4B6C-AA67-6FF83BB85C92}"/>
          </ac:spMkLst>
        </pc:spChg>
        <pc:spChg chg="mod">
          <ac:chgData name="Hanneke van Tuinen" userId="ed22c550-b84f-4481-816d-c5ae7bd4721b" providerId="ADAL" clId="{07FD2806-23FA-488E-B792-C98834C6CCBA}" dt="2020-01-16T19:59:32.112" v="883" actId="20577"/>
          <ac:spMkLst>
            <pc:docMk/>
            <pc:sldMk cId="3498210313" sldId="269"/>
            <ac:spMk id="3" creationId="{D9E8BBA8-E146-4CA1-88FF-AC18D89C811D}"/>
          </ac:spMkLst>
        </pc:spChg>
        <pc:spChg chg="add del mod">
          <ac:chgData name="Hanneke van Tuinen" userId="ed22c550-b84f-4481-816d-c5ae7bd4721b" providerId="ADAL" clId="{07FD2806-23FA-488E-B792-C98834C6CCBA}" dt="2020-01-16T19:59:38.420" v="885" actId="478"/>
          <ac:spMkLst>
            <pc:docMk/>
            <pc:sldMk cId="3498210313" sldId="269"/>
            <ac:spMk id="4" creationId="{37748BB2-09DE-44B1-8F50-504896BB10B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32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62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725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08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6591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3390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0420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2299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868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119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790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97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1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82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4154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8125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008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004BB54-494B-4C32-946F-56C8D9D3B249}" type="datetimeFigureOut">
              <a:rPr lang="nl-NL" smtClean="0"/>
              <a:t>16-1-2020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997D5A0-B0FF-449F-A000-22E0D64D369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62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33944D-19D1-40D1-AFA4-FDE51AA064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Medische Kennis: alvleesklier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4CA54A9-E87C-4314-95D4-E8D2B6A911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Diabetes mellitus </a:t>
            </a:r>
          </a:p>
        </p:txBody>
      </p:sp>
    </p:spTree>
    <p:extLst>
      <p:ext uri="{BB962C8B-B14F-4D97-AF65-F5344CB8AC3E}">
        <p14:creationId xmlns:p14="http://schemas.microsoft.com/office/powerpoint/2010/main" val="2347563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C8FE29-8E49-41CB-ACD8-D6F175CD7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2858" y="605590"/>
            <a:ext cx="10018713" cy="1752599"/>
          </a:xfrm>
        </p:spPr>
        <p:txBody>
          <a:bodyPr/>
          <a:lstStyle/>
          <a:p>
            <a:r>
              <a:rPr lang="nl-NL" dirty="0"/>
              <a:t>Hyper- en hypoglykemie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F03AD3EB-2746-41EE-B26B-CDFE33702D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954598"/>
              </p:ext>
            </p:extLst>
          </p:nvPr>
        </p:nvGraphicFramePr>
        <p:xfrm>
          <a:off x="2029742" y="2358189"/>
          <a:ext cx="934494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2472">
                  <a:extLst>
                    <a:ext uri="{9D8B030D-6E8A-4147-A177-3AD203B41FA5}">
                      <a16:colId xmlns:a16="http://schemas.microsoft.com/office/drawing/2014/main" val="1011525917"/>
                    </a:ext>
                  </a:extLst>
                </a:gridCol>
                <a:gridCol w="4672472">
                  <a:extLst>
                    <a:ext uri="{9D8B030D-6E8A-4147-A177-3AD203B41FA5}">
                      <a16:colId xmlns:a16="http://schemas.microsoft.com/office/drawing/2014/main" val="2514569360"/>
                    </a:ext>
                  </a:extLst>
                </a:gridCol>
              </a:tblGrid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Hyperglykemie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Hypoglykemie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340940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Te hoge bloedsuiker (12 – 20 </a:t>
                      </a:r>
                      <a:r>
                        <a:rPr lang="nl-NL" sz="1600" dirty="0" err="1"/>
                        <a:t>mmol</a:t>
                      </a:r>
                      <a:r>
                        <a:rPr lang="nl-NL" sz="1600" dirty="0"/>
                        <a:t>/l)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Te lage bloedsuiker (&lt;3,5 </a:t>
                      </a:r>
                      <a:r>
                        <a:rPr lang="nl-NL" sz="1600" dirty="0" err="1"/>
                        <a:t>mmol</a:t>
                      </a:r>
                      <a:r>
                        <a:rPr lang="nl-NL" sz="1600" dirty="0"/>
                        <a:t>/l)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873261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i="1" dirty="0"/>
                        <a:t>Ontstaat door: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i="1" dirty="0"/>
                        <a:t>Ontstaat door: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033464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Te weinig insuline spuiten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Te veel insuline spuiten/orale medicatie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34210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Teveel koolhydraten eten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Insuline wordt te snel opgenomen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056826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Te weinig beweging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Te weinig of te laat eten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202965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r>
                        <a:rPr lang="nl-NL" sz="1600" dirty="0"/>
                        <a:t>Ziekte en stress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Braken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7374730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endParaRPr lang="nl-NL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Meer bewegen dan het plan was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98548"/>
                  </a:ext>
                </a:extLst>
              </a:tr>
              <a:tr h="276418">
                <a:tc>
                  <a:txBody>
                    <a:bodyPr/>
                    <a:lstStyle/>
                    <a:p>
                      <a:endParaRPr lang="nl-NL" sz="16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600" dirty="0"/>
                        <a:t>Ziekte (infectie, koorts, braken, diarree)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49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191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2E861A3-F23C-46B8-A38A-4A22E453D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BC3D220-643B-4160-B5A9-59DF5D21F4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B92237DE-D518-4625-8392-66D708458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290F0DD-E80A-4263-94E1-A41F57D84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D78EA7D2-CCEA-435E-873D-36BF0522FF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DFA731E-D6BB-42CC-AA05-64023DC81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B00D0483-90FB-4EB4-9770-CA8A310D5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B6B1EA2-5EFE-405A-A6D7-76C2CC989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4278928" cy="1752599"/>
          </a:xfrm>
        </p:spPr>
        <p:txBody>
          <a:bodyPr>
            <a:normAutofit/>
          </a:bodyPr>
          <a:lstStyle/>
          <a:p>
            <a:r>
              <a:rPr lang="nl-NL" sz="4000"/>
              <a:t>Symptomen hyperglykemie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286660-8CDE-4FDA-BDF0-B28AF8548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2297" y="2486024"/>
            <a:ext cx="4278929" cy="3124201"/>
          </a:xfrm>
        </p:spPr>
        <p:txBody>
          <a:bodyPr>
            <a:normAutofit/>
          </a:bodyPr>
          <a:lstStyle/>
          <a:p>
            <a:r>
              <a:rPr lang="nl-NL" sz="2000" dirty="0"/>
              <a:t>Droge tong</a:t>
            </a:r>
          </a:p>
          <a:p>
            <a:r>
              <a:rPr lang="nl-NL" sz="2000" dirty="0"/>
              <a:t>Dorst</a:t>
            </a:r>
          </a:p>
          <a:p>
            <a:r>
              <a:rPr lang="nl-NL" sz="2000" dirty="0"/>
              <a:t>Moeheid/slaperigheid</a:t>
            </a:r>
          </a:p>
          <a:p>
            <a:r>
              <a:rPr lang="nl-NL" sz="2000" dirty="0"/>
              <a:t>Vaak plassen</a:t>
            </a:r>
          </a:p>
          <a:p>
            <a:r>
              <a:rPr lang="nl-NL" sz="2000" dirty="0"/>
              <a:t>Wisselend humeur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DD7EED39-224E-4230-8FD1-B1E1AF6C6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000" y="648931"/>
            <a:ext cx="5407023" cy="5231964"/>
          </a:xfrm>
          <a:prstGeom prst="roundRect">
            <a:avLst>
              <a:gd name="adj" fmla="val 4834"/>
            </a:avLst>
          </a:prstGeom>
          <a:solidFill>
            <a:schemeClr val="bg1"/>
          </a:solidFill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5" descr="hyper-kinderen-afbeelding.jpg">
            <a:extLst>
              <a:ext uri="{FF2B5EF4-FFF2-40B4-BE49-F238E27FC236}">
                <a16:creationId xmlns:a16="http://schemas.microsoft.com/office/drawing/2014/main" id="{ED81A9AE-5846-4C37-A0D1-2BA9A36A49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8" r="36632" b="1"/>
          <a:stretch/>
        </p:blipFill>
        <p:spPr bwMode="auto">
          <a:xfrm>
            <a:off x="6469062" y="991559"/>
            <a:ext cx="4744154" cy="4546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442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AD30037-67ED-4367-9BE0-45787510B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Tijdelijke aanduiding voor inhoud 5" descr="diab-hypo.jpg">
            <a:extLst>
              <a:ext uri="{FF2B5EF4-FFF2-40B4-BE49-F238E27FC236}">
                <a16:creationId xmlns:a16="http://schemas.microsoft.com/office/drawing/2014/main" id="{3D96AB1F-3CC6-4926-82B2-FA28C87BF6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36" r="23457" b="-1"/>
          <a:stretch/>
        </p:blipFill>
        <p:spPr bwMode="auto">
          <a:xfrm>
            <a:off x="6892924" y="10"/>
            <a:ext cx="5299077" cy="6857990"/>
          </a:xfrm>
          <a:custGeom>
            <a:avLst/>
            <a:gdLst>
              <a:gd name="connsiteX0" fmla="*/ 836871 w 5299077"/>
              <a:gd name="connsiteY0" fmla="*/ 0 h 6858000"/>
              <a:gd name="connsiteX1" fmla="*/ 5299077 w 5299077"/>
              <a:gd name="connsiteY1" fmla="*/ 0 h 6858000"/>
              <a:gd name="connsiteX2" fmla="*/ 5299077 w 5299077"/>
              <a:gd name="connsiteY2" fmla="*/ 6858000 h 6858000"/>
              <a:gd name="connsiteX3" fmla="*/ 1911312 w 5299077"/>
              <a:gd name="connsiteY3" fmla="*/ 6858000 h 6858000"/>
              <a:gd name="connsiteX4" fmla="*/ 0 w 5299077"/>
              <a:gd name="connsiteY4" fmla="*/ 53339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99077" h="6858000">
                <a:moveTo>
                  <a:pt x="836871" y="0"/>
                </a:moveTo>
                <a:lnTo>
                  <a:pt x="5299077" y="0"/>
                </a:lnTo>
                <a:lnTo>
                  <a:pt x="5299077" y="6858000"/>
                </a:lnTo>
                <a:lnTo>
                  <a:pt x="1911312" y="6858000"/>
                </a:lnTo>
                <a:lnTo>
                  <a:pt x="0" y="5333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0841A4E-5BC1-44B4-83CF-D524E8AEA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32760" y="0"/>
            <a:ext cx="2436813" cy="6858001"/>
            <a:chOff x="1320800" y="0"/>
            <a:chExt cx="2436813" cy="6858001"/>
          </a:xfrm>
        </p:grpSpPr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F371BCC-8954-44E2-8C4F-29DC188727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CD3505BE-B420-41C5-BE34-3E7652D37A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4B68A05B-A78B-4D59-8CF9-1900731A2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84D57A01-C112-4FF2-B5ED-0B762AAD9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6CCCCDF1-5D4F-4CA1-8400-DFBB96BB0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20A090B2-5344-43CD-BC70-A6D44F15E8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56F6750-9DAA-4226-9C8A-92FC1764E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04" y="401802"/>
            <a:ext cx="5920843" cy="1619251"/>
          </a:xfrm>
        </p:spPr>
        <p:txBody>
          <a:bodyPr>
            <a:normAutofit/>
          </a:bodyPr>
          <a:lstStyle/>
          <a:p>
            <a:pPr algn="l"/>
            <a:r>
              <a:rPr lang="nl-NL" dirty="0"/>
              <a:t>Symptomen hypoglykemie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A638DA-45BA-4716-8F59-C0460D5C5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5347" y="1776913"/>
            <a:ext cx="5814482" cy="4295274"/>
          </a:xfrm>
        </p:spPr>
        <p:txBody>
          <a:bodyPr>
            <a:normAutofit fontScale="92500" lnSpcReduction="20000"/>
          </a:bodyPr>
          <a:lstStyle/>
          <a:p>
            <a:r>
              <a:rPr lang="nl-NL" sz="2000" dirty="0"/>
              <a:t>Niet of verminderd aanspreekbaar (spoed)</a:t>
            </a:r>
          </a:p>
          <a:p>
            <a:r>
              <a:rPr lang="nl-NL" sz="2000" dirty="0"/>
              <a:t>Verward of suf (spoed)</a:t>
            </a:r>
          </a:p>
          <a:p>
            <a:r>
              <a:rPr lang="nl-NL" sz="2000" dirty="0"/>
              <a:t>Hoofdpijn</a:t>
            </a:r>
          </a:p>
          <a:p>
            <a:r>
              <a:rPr lang="nl-NL" sz="2000" dirty="0"/>
              <a:t>Wisselend humeur</a:t>
            </a:r>
          </a:p>
          <a:p>
            <a:r>
              <a:rPr lang="nl-NL" sz="2000" dirty="0"/>
              <a:t>Moeheid/slaperig</a:t>
            </a:r>
          </a:p>
          <a:p>
            <a:r>
              <a:rPr lang="nl-NL" sz="2000" dirty="0"/>
              <a:t>Bleek</a:t>
            </a:r>
          </a:p>
          <a:p>
            <a:r>
              <a:rPr lang="nl-NL" sz="2000" dirty="0"/>
              <a:t>Honger</a:t>
            </a:r>
          </a:p>
          <a:p>
            <a:r>
              <a:rPr lang="nl-NL" sz="2000" dirty="0"/>
              <a:t>Zweten</a:t>
            </a:r>
          </a:p>
          <a:p>
            <a:r>
              <a:rPr lang="nl-NL" sz="2000" dirty="0"/>
              <a:t>Beven</a:t>
            </a:r>
          </a:p>
          <a:p>
            <a:r>
              <a:rPr lang="nl-NL" sz="2000" dirty="0"/>
              <a:t>Slecht zien</a:t>
            </a:r>
          </a:p>
          <a:p>
            <a:r>
              <a:rPr lang="nl-NL" sz="2000" dirty="0"/>
              <a:t>Duizelig</a:t>
            </a:r>
          </a:p>
        </p:txBody>
      </p:sp>
    </p:spTree>
    <p:extLst>
      <p:ext uri="{BB962C8B-B14F-4D97-AF65-F5344CB8AC3E}">
        <p14:creationId xmlns:p14="http://schemas.microsoft.com/office/powerpoint/2010/main" val="379276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4DA45E-4341-4B6C-AA67-6FF83BB8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Adviezen bij hyper en hypo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9E8BBA8-E146-4CA1-88FF-AC18D89C8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Bij een </a:t>
            </a:r>
            <a:r>
              <a:rPr lang="nl-NL" b="1" dirty="0"/>
              <a:t>hyperglykemie</a:t>
            </a:r>
            <a:r>
              <a:rPr lang="nl-NL" dirty="0"/>
              <a:t>: veel water drinken, bewegen en na enkele uren de glucosewaarde weer meten. Bij meting &gt; 20 </a:t>
            </a:r>
            <a:r>
              <a:rPr lang="nl-NL" dirty="0" err="1"/>
              <a:t>mmol</a:t>
            </a:r>
            <a:r>
              <a:rPr lang="nl-NL" dirty="0"/>
              <a:t>/l advies arts noodzakelijk</a:t>
            </a:r>
          </a:p>
          <a:p>
            <a:r>
              <a:rPr lang="nl-NL" dirty="0"/>
              <a:t>Snelwerkende insuline (</a:t>
            </a:r>
            <a:r>
              <a:rPr lang="nl-NL" dirty="0" err="1"/>
              <a:t>Actrapid</a:t>
            </a:r>
            <a:r>
              <a:rPr lang="nl-NL" dirty="0"/>
              <a:t>®), begint na 20-30 minuten te werken, werkt 6-8 uur na injectie.</a:t>
            </a:r>
          </a:p>
          <a:p>
            <a:r>
              <a:rPr lang="nl-NL" dirty="0"/>
              <a:t>Ultrasnelwerkende insuline (</a:t>
            </a:r>
            <a:r>
              <a:rPr lang="nl-NL" dirty="0" err="1"/>
              <a:t>Novorapid</a:t>
            </a:r>
            <a:r>
              <a:rPr lang="nl-NL" dirty="0"/>
              <a:t>®), begint na 10-15 minuten te werken, 2-5 uur na injectie</a:t>
            </a:r>
          </a:p>
          <a:p>
            <a:r>
              <a:rPr lang="nl-NL" dirty="0"/>
              <a:t>Bij </a:t>
            </a:r>
            <a:r>
              <a:rPr lang="nl-NL" b="1" dirty="0"/>
              <a:t>hypoglykemie:</a:t>
            </a:r>
            <a:r>
              <a:rPr lang="nl-NL" dirty="0"/>
              <a:t> voedingsmiddelen met suiker toedienen. Suikerwaarden opnieuw bepalen. Bij verbetering: nog een keer bepalen.</a:t>
            </a:r>
          </a:p>
          <a:p>
            <a:r>
              <a:rPr lang="nl-NL" dirty="0"/>
              <a:t>Bij bewusteloosheid (diabetisch coma) of als het niet mogelijk is adviezen op te volgen: glucagon inspuiten</a:t>
            </a:r>
          </a:p>
        </p:txBody>
      </p:sp>
    </p:spTree>
    <p:extLst>
      <p:ext uri="{BB962C8B-B14F-4D97-AF65-F5344CB8AC3E}">
        <p14:creationId xmlns:p14="http://schemas.microsoft.com/office/powerpoint/2010/main" val="3498210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28524-8D5C-408E-A6B9-03DF20E13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Zwangerschapsdiabetes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28B3D3-259A-42A3-B14A-14FBB706A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692" y="2294620"/>
            <a:ext cx="4486739" cy="33475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Je lichaam maakt andere hormonen aan, waardoor je lichaam tijdelijk minder goed reageert op insuline.</a:t>
            </a:r>
          </a:p>
          <a:p>
            <a:pPr marL="0" indent="0">
              <a:buNone/>
            </a:pPr>
            <a:r>
              <a:rPr lang="nl-NL" b="1" dirty="0"/>
              <a:t>Gevolg</a:t>
            </a:r>
            <a:r>
              <a:rPr lang="nl-NL" dirty="0"/>
              <a:t>: te veel suiker in het bloed</a:t>
            </a:r>
          </a:p>
          <a:p>
            <a:pPr marL="0" indent="0">
              <a:buNone/>
            </a:pPr>
            <a:r>
              <a:rPr lang="nl-NL" dirty="0"/>
              <a:t>Tijdens een normale zwangerschap maakt het lichaam extra insuline aan om de bloedsuiker goed/op peil te houden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980D8CBB-96D0-424E-8D37-C0DB22D98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67890"/>
              </p:ext>
            </p:extLst>
          </p:nvPr>
        </p:nvGraphicFramePr>
        <p:xfrm>
          <a:off x="7016285" y="2294620"/>
          <a:ext cx="4707629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7629">
                  <a:extLst>
                    <a:ext uri="{9D8B030D-6E8A-4147-A177-3AD203B41FA5}">
                      <a16:colId xmlns:a16="http://schemas.microsoft.com/office/drawing/2014/main" val="1475640469"/>
                    </a:ext>
                  </a:extLst>
                </a:gridCol>
              </a:tblGrid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Risicogroepen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61484"/>
                  </a:ext>
                </a:extLst>
              </a:tr>
              <a:tr h="559197">
                <a:tc>
                  <a:txBody>
                    <a:bodyPr/>
                    <a:lstStyle/>
                    <a:p>
                      <a:r>
                        <a:rPr lang="nl-NL" dirty="0"/>
                        <a:t>Vrouwen die al eerder zwangerschapsdiabetes hebben gehad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535300"/>
                  </a:ext>
                </a:extLst>
              </a:tr>
              <a:tr h="559197">
                <a:tc>
                  <a:txBody>
                    <a:bodyPr/>
                    <a:lstStyle/>
                    <a:p>
                      <a:r>
                        <a:rPr lang="nl-NL" dirty="0"/>
                        <a:t>Vrouwen die eerder een kind hebben gekregen van &gt;4500 gram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978095"/>
                  </a:ext>
                </a:extLst>
              </a:tr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Overgewicht (BMI &gt;30) al voor de zwangerschap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2487430"/>
                  </a:ext>
                </a:extLst>
              </a:tr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Vrouwen met familieleden DM2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173612"/>
                  </a:ext>
                </a:extLst>
              </a:tr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Vrouwen met een gestoorde vetstofwisseling of verstoorde bloedsuiker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24357"/>
                  </a:ext>
                </a:extLst>
              </a:tr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Als je wel eens een miskraam hebt gehad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006304"/>
                  </a:ext>
                </a:extLst>
              </a:tr>
              <a:tr h="319541">
                <a:tc>
                  <a:txBody>
                    <a:bodyPr/>
                    <a:lstStyle/>
                    <a:p>
                      <a:r>
                        <a:rPr lang="nl-NL" dirty="0"/>
                        <a:t>Als je PCOS hebt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730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729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7FFEB3-B0DF-46D4-BB06-A6593BCD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93820"/>
            <a:ext cx="3333495" cy="1504335"/>
          </a:xfrm>
        </p:spPr>
        <p:txBody>
          <a:bodyPr>
            <a:normAutofit/>
          </a:bodyPr>
          <a:lstStyle/>
          <a:p>
            <a:r>
              <a:rPr lang="nl-NL" sz="2400" dirty="0"/>
              <a:t>Alvleesklier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BD1BFB-989E-4A20-9A68-351787DB0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4668" y="2394283"/>
            <a:ext cx="3333496" cy="312420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nl-NL" sz="1600" dirty="0"/>
              <a:t>In de alvleesklier vindt de hormoonproductie plaats in de Eilandjes van </a:t>
            </a:r>
            <a:r>
              <a:rPr lang="nl-NL" sz="1600" dirty="0" err="1"/>
              <a:t>Langerhans</a:t>
            </a:r>
            <a:r>
              <a:rPr lang="nl-NL" sz="1600" dirty="0"/>
              <a:t>.</a:t>
            </a:r>
          </a:p>
          <a:p>
            <a:pPr marL="0" indent="0">
              <a:buNone/>
            </a:pPr>
            <a:endParaRPr lang="nl-NL" sz="1600" dirty="0"/>
          </a:p>
          <a:p>
            <a:pPr marL="0" indent="0">
              <a:buNone/>
            </a:pPr>
            <a:r>
              <a:rPr lang="nl-NL" sz="1600" dirty="0"/>
              <a:t>Hier worden 2 hormonen geproduceerd:</a:t>
            </a:r>
          </a:p>
          <a:p>
            <a:r>
              <a:rPr lang="nl-NL" sz="1600" dirty="0"/>
              <a:t>Insuline (bloedsuiker verlagend)</a:t>
            </a:r>
          </a:p>
          <a:p>
            <a:r>
              <a:rPr lang="nl-NL" sz="1600" dirty="0"/>
              <a:t>Glucagon (bloedsuiker verhogend)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84B2BE6-1342-4BE5-B884-E5C9B87471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38522" y="685799"/>
            <a:ext cx="6088012" cy="5053050"/>
          </a:xfrm>
          <a:prstGeom prst="roundRect">
            <a:avLst>
              <a:gd name="adj" fmla="val 4380"/>
            </a:avLst>
          </a:prstGeom>
          <a:noFill/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378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6A9771-84BC-4C5E-AFAF-95ED5E3A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Diabetes mellitus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3A4B62-9C87-47E9-98AE-9DC1D2209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669" y="2217820"/>
            <a:ext cx="8558048" cy="31242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Diabetes mellitus is een chronische ziekte, die wordt gekenmerkt door een verhoogde glucoseconcentratie in het bloed. </a:t>
            </a:r>
          </a:p>
          <a:p>
            <a:pPr marL="0" indent="0">
              <a:buNone/>
            </a:pPr>
            <a:r>
              <a:rPr lang="nl-NL" dirty="0"/>
              <a:t>Dit is het gevolg van:</a:t>
            </a:r>
          </a:p>
          <a:p>
            <a:r>
              <a:rPr lang="nl-NL" dirty="0"/>
              <a:t>Een tekort van het hormoon insuline (</a:t>
            </a:r>
            <a:r>
              <a:rPr lang="nl-NL" b="1" dirty="0"/>
              <a:t>bloedsuiker verlagend</a:t>
            </a:r>
            <a:r>
              <a:rPr lang="nl-NL" dirty="0"/>
              <a:t>)</a:t>
            </a:r>
          </a:p>
          <a:p>
            <a:r>
              <a:rPr lang="nl-NL" dirty="0"/>
              <a:t>Of </a:t>
            </a:r>
            <a:r>
              <a:rPr lang="nl-NL" i="1" dirty="0"/>
              <a:t>verminderde werkzaamheid </a:t>
            </a:r>
            <a:r>
              <a:rPr lang="nl-NL" dirty="0"/>
              <a:t>van insuline (omdat het de cellen (deels) niet in kan)</a:t>
            </a:r>
          </a:p>
          <a:p>
            <a:r>
              <a:rPr lang="nl-NL" dirty="0"/>
              <a:t>Normaalwaarden van glucosegehalte? Nuchter/niet nuchter?</a:t>
            </a:r>
          </a:p>
        </p:txBody>
      </p:sp>
    </p:spTree>
    <p:extLst>
      <p:ext uri="{BB962C8B-B14F-4D97-AF65-F5344CB8AC3E}">
        <p14:creationId xmlns:p14="http://schemas.microsoft.com/office/powerpoint/2010/main" val="290240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BB9FA1-43D5-4181-AF87-7EB62C58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Oorzaken diabetes mellitus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69AC12-D385-4DDA-93EA-33E47636D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7026" y="2153652"/>
            <a:ext cx="10018713" cy="3124201"/>
          </a:xfrm>
        </p:spPr>
        <p:txBody>
          <a:bodyPr/>
          <a:lstStyle/>
          <a:p>
            <a:r>
              <a:rPr lang="nl-NL" dirty="0"/>
              <a:t>Erfelijkheid</a:t>
            </a:r>
          </a:p>
          <a:p>
            <a:r>
              <a:rPr lang="nl-NL" dirty="0"/>
              <a:t>Auto-immuniteit</a:t>
            </a:r>
          </a:p>
          <a:p>
            <a:r>
              <a:rPr lang="nl-NL" dirty="0"/>
              <a:t>Beschadiging van de alvleesklier (pancreas) </a:t>
            </a:r>
          </a:p>
          <a:p>
            <a:r>
              <a:rPr lang="nl-NL" dirty="0"/>
              <a:t>Insulineresistentie</a:t>
            </a:r>
          </a:p>
          <a:p>
            <a:r>
              <a:rPr lang="nl-NL" dirty="0"/>
              <a:t>Risicofactoren (bijv.?) </a:t>
            </a:r>
          </a:p>
        </p:txBody>
      </p:sp>
    </p:spTree>
    <p:extLst>
      <p:ext uri="{BB962C8B-B14F-4D97-AF65-F5344CB8AC3E}">
        <p14:creationId xmlns:p14="http://schemas.microsoft.com/office/powerpoint/2010/main" val="229576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2B37F-773A-4510-80F5-51086B8E0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161" y="609600"/>
            <a:ext cx="10018713" cy="1752599"/>
          </a:xfrm>
        </p:spPr>
        <p:txBody>
          <a:bodyPr/>
          <a:lstStyle/>
          <a:p>
            <a:r>
              <a:rPr lang="nl-NL" dirty="0"/>
              <a:t>Diabetes mellitus type 1 en 2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9FE7A23E-BEB7-465D-87D0-C87E646945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3763179"/>
              </p:ext>
            </p:extLst>
          </p:nvPr>
        </p:nvGraphicFramePr>
        <p:xfrm>
          <a:off x="2246479" y="2343149"/>
          <a:ext cx="851836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9180">
                  <a:extLst>
                    <a:ext uri="{9D8B030D-6E8A-4147-A177-3AD203B41FA5}">
                      <a16:colId xmlns:a16="http://schemas.microsoft.com/office/drawing/2014/main" val="1465524962"/>
                    </a:ext>
                  </a:extLst>
                </a:gridCol>
                <a:gridCol w="4259180">
                  <a:extLst>
                    <a:ext uri="{9D8B030D-6E8A-4147-A177-3AD203B41FA5}">
                      <a16:colId xmlns:a16="http://schemas.microsoft.com/office/drawing/2014/main" val="39608993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Diabetes type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Diabetes type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200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De alvleesklier produceert weinig of geen insuline meer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Er wordt wel insuline gemaakt maar het kan de cel niet in. Insulineresistentie (ongevoelig of een te grote vraag naar insuline (overgewicht))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60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Vaak als gevolg van een auto-immuunziekte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Risicofactoren: genetische aanleg, te weinig beweging, ongezonde voeding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0016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Komt voor op alle leeftijden, maar ontstaat meestal op jongere leeftijd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Komt voor op alle leeftijden, maar vooral bij ouderen &gt; 40 jaar en mensen met overgewicht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848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207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CFCEEA-3456-4998-AC8C-B1692323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gebeurt er bij een tekort aan insuline?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4AD6A6-C7D4-4DB8-A03C-5823F832C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999" y="2190749"/>
            <a:ext cx="10018713" cy="3124201"/>
          </a:xfrm>
        </p:spPr>
        <p:txBody>
          <a:bodyPr/>
          <a:lstStyle/>
          <a:p>
            <a:r>
              <a:rPr lang="nl-NL" dirty="0"/>
              <a:t>Verhoogde bloedsuikerwaarde</a:t>
            </a:r>
          </a:p>
          <a:p>
            <a:r>
              <a:rPr lang="nl-NL" dirty="0"/>
              <a:t>Uitscheiden van suiker door de nieren (</a:t>
            </a:r>
            <a:r>
              <a:rPr lang="nl-NL" i="1" dirty="0"/>
              <a:t>glucosurie</a:t>
            </a:r>
            <a:r>
              <a:rPr lang="nl-NL" dirty="0"/>
              <a:t>)</a:t>
            </a:r>
          </a:p>
          <a:p>
            <a:r>
              <a:rPr lang="nl-NL" dirty="0"/>
              <a:t>Dit gaat gepaard met veel vocht (klachten veel drinken, dorst)</a:t>
            </a:r>
          </a:p>
          <a:p>
            <a:r>
              <a:rPr lang="nl-NL" dirty="0"/>
              <a:t>Vermagering en goede eetlust</a:t>
            </a:r>
          </a:p>
          <a:p>
            <a:r>
              <a:rPr lang="nl-NL" dirty="0"/>
              <a:t>Cellen krijgen te weinig suiker, gevolg vetverbranding (</a:t>
            </a:r>
            <a:r>
              <a:rPr lang="nl-NL" i="1" dirty="0" err="1"/>
              <a:t>ketonurie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962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68540-9C55-4CF5-9A64-1FC19A56D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Complicaties op langere termijn bij diabetes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AC753D-3818-43F4-9B49-040BA6679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1878" y="2438399"/>
            <a:ext cx="4491789" cy="2743200"/>
          </a:xfrm>
        </p:spPr>
        <p:txBody>
          <a:bodyPr>
            <a:normAutofit fontScale="92500"/>
          </a:bodyPr>
          <a:lstStyle/>
          <a:p>
            <a:r>
              <a:rPr lang="nl-NL" dirty="0"/>
              <a:t>Hart- en vaatziekten</a:t>
            </a:r>
          </a:p>
          <a:p>
            <a:r>
              <a:rPr lang="nl-NL" dirty="0"/>
              <a:t>Nefropathie: </a:t>
            </a:r>
            <a:r>
              <a:rPr lang="nl-NL" dirty="0" err="1"/>
              <a:t>nierfilterafwijkingen</a:t>
            </a:r>
            <a:endParaRPr lang="nl-NL" dirty="0"/>
          </a:p>
          <a:p>
            <a:r>
              <a:rPr lang="nl-NL" dirty="0"/>
              <a:t>Retinopathie: netvliesafwijkingen</a:t>
            </a:r>
          </a:p>
          <a:p>
            <a:r>
              <a:rPr lang="nl-NL" dirty="0"/>
              <a:t>Neuropathie: zenuwafwijkingen</a:t>
            </a:r>
          </a:p>
          <a:p>
            <a:r>
              <a:rPr lang="nl-NL" dirty="0"/>
              <a:t>Diabetische voet</a:t>
            </a:r>
          </a:p>
        </p:txBody>
      </p:sp>
      <p:pic>
        <p:nvPicPr>
          <p:cNvPr id="4" name="Picture 5" descr="C:\Documents and Settings\Agnieta\Mijn documenten\Mijn afbeeldingen\steunkousen[1].jpg">
            <a:extLst>
              <a:ext uri="{FF2B5EF4-FFF2-40B4-BE49-F238E27FC236}">
                <a16:creationId xmlns:a16="http://schemas.microsoft.com/office/drawing/2014/main" id="{351CCE73-87D6-481D-9A22-03EA1AB46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014" y="2344570"/>
            <a:ext cx="3315869" cy="331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219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30831C-0E74-4C73-88C8-FB497E623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type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6CD9A5-87FE-422A-8989-F56146C89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5785" y="2201778"/>
            <a:ext cx="8959100" cy="31242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Iemand met diabetes type 1 heeft een behandelingsteam, bestaande uit:</a:t>
            </a:r>
          </a:p>
          <a:p>
            <a:r>
              <a:rPr lang="nl-NL" dirty="0"/>
              <a:t>Een gespecialiseerde arts</a:t>
            </a:r>
          </a:p>
          <a:p>
            <a:r>
              <a:rPr lang="nl-NL" dirty="0"/>
              <a:t>Een diabetesverpleegkundige</a:t>
            </a:r>
          </a:p>
          <a:p>
            <a:r>
              <a:rPr lang="nl-NL" dirty="0"/>
              <a:t>Een diëtiste</a:t>
            </a:r>
          </a:p>
          <a:p>
            <a:pPr marL="0" indent="0">
              <a:buNone/>
            </a:pPr>
            <a:r>
              <a:rPr lang="nl-NL" i="1" dirty="0"/>
              <a:t>Paar keer per dag insuline injecteren. Regelmatig per dag de bloedsuiker meten: hoeveel insuline is er op dat moment nodig?</a:t>
            </a:r>
          </a:p>
          <a:p>
            <a:r>
              <a:rPr lang="nl-NL" dirty="0"/>
              <a:t>Insulinepomp</a:t>
            </a:r>
          </a:p>
          <a:p>
            <a:r>
              <a:rPr lang="nl-NL" dirty="0"/>
              <a:t>Insuline spuiten</a:t>
            </a:r>
          </a:p>
        </p:txBody>
      </p:sp>
    </p:spTree>
    <p:extLst>
      <p:ext uri="{BB962C8B-B14F-4D97-AF65-F5344CB8AC3E}">
        <p14:creationId xmlns:p14="http://schemas.microsoft.com/office/powerpoint/2010/main" val="3403567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95836-4025-46F2-BB80-9F321805A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Behandeling type 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F9C56A-27CC-4434-9F8F-B2F5EF37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9321" y="2121568"/>
            <a:ext cx="10018713" cy="3124201"/>
          </a:xfrm>
        </p:spPr>
        <p:txBody>
          <a:bodyPr>
            <a:normAutofit lnSpcReduction="10000"/>
          </a:bodyPr>
          <a:lstStyle/>
          <a:p>
            <a:r>
              <a:rPr lang="nl-NL" dirty="0"/>
              <a:t>Diagnose wordt gesteld door de huisarts, naar aanleiding van bijv. herhaaldelijk te hoog gemeten (nuchtere) glucosewaarden, evt. verwijzing internist</a:t>
            </a:r>
          </a:p>
          <a:p>
            <a:r>
              <a:rPr lang="nl-NL" dirty="0"/>
              <a:t>Dieet, evt. verwijzing diëtiste</a:t>
            </a:r>
          </a:p>
          <a:p>
            <a:r>
              <a:rPr lang="nl-NL" dirty="0"/>
              <a:t>Stimuleren lichaamsbeweging, afvallen (indien noodzakelijk)</a:t>
            </a:r>
          </a:p>
          <a:p>
            <a:r>
              <a:rPr lang="nl-NL" dirty="0"/>
              <a:t>Medicatie: oraal (Metformine®), of insuline per injectie (parenteraal)</a:t>
            </a:r>
          </a:p>
          <a:p>
            <a:r>
              <a:rPr lang="nl-NL" dirty="0"/>
              <a:t>Orale antidiabetica hebben allemaal maagdarmstoornissen als bijwerking.</a:t>
            </a:r>
          </a:p>
        </p:txBody>
      </p:sp>
    </p:spTree>
    <p:extLst>
      <p:ext uri="{BB962C8B-B14F-4D97-AF65-F5344CB8AC3E}">
        <p14:creationId xmlns:p14="http://schemas.microsoft.com/office/powerpoint/2010/main" val="41886672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ood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83C1F785C764F9A38FCBEC29DD7B3" ma:contentTypeVersion="10" ma:contentTypeDescription="Een nieuw document maken." ma:contentTypeScope="" ma:versionID="0fb06cb005f37fafc9543f4e2c773577">
  <xsd:schema xmlns:xsd="http://www.w3.org/2001/XMLSchema" xmlns:xs="http://www.w3.org/2001/XMLSchema" xmlns:p="http://schemas.microsoft.com/office/2006/metadata/properties" xmlns:ns3="fe7f3640-dee9-45f0-a89d-e6c05832ed7a" xmlns:ns4="9912d8de-1901-472a-966c-e2330e0360c6" targetNamespace="http://schemas.microsoft.com/office/2006/metadata/properties" ma:root="true" ma:fieldsID="94563ff4be7fab35ddba5810d93998b2" ns3:_="" ns4:_="">
    <xsd:import namespace="fe7f3640-dee9-45f0-a89d-e6c05832ed7a"/>
    <xsd:import namespace="9912d8de-1901-472a-966c-e2330e0360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f3640-dee9-45f0-a89d-e6c05832ed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2d8de-1901-472a-966c-e2330e0360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75CCF4-7D1E-4F58-BA3F-8484EE82F1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26012A-4939-4867-9CD2-3312C1086A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f3640-dee9-45f0-a89d-e6c05832ed7a"/>
    <ds:schemaRef ds:uri="9912d8de-1901-472a-966c-e2330e0360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689F83-1A8D-451A-8E49-3ED68FCE21C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709</Words>
  <Application>Microsoft Office PowerPoint</Application>
  <PresentationFormat>Breedbeeld</PresentationFormat>
  <Paragraphs>108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Corbel</vt:lpstr>
      <vt:lpstr>Parallax</vt:lpstr>
      <vt:lpstr>Medische Kennis: alvleesklier</vt:lpstr>
      <vt:lpstr>Alvleesklier</vt:lpstr>
      <vt:lpstr>Diabetes mellitus</vt:lpstr>
      <vt:lpstr>Oorzaken diabetes mellitus</vt:lpstr>
      <vt:lpstr>Diabetes mellitus type 1 en 2</vt:lpstr>
      <vt:lpstr>Wat gebeurt er bij een tekort aan insuline?</vt:lpstr>
      <vt:lpstr>Complicaties op langere termijn bij diabetes</vt:lpstr>
      <vt:lpstr>Behandeling type 1</vt:lpstr>
      <vt:lpstr>Behandeling type 2</vt:lpstr>
      <vt:lpstr>Hyper- en hypoglykemie</vt:lpstr>
      <vt:lpstr>Symptomen hyperglykemie</vt:lpstr>
      <vt:lpstr>Symptomen hypoglykemie</vt:lpstr>
      <vt:lpstr>Adviezen bij hyper en hypo</vt:lpstr>
      <vt:lpstr>Zwangerschapsdiabetes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Medische Kennis: alvleesklier</dc:title>
  <dc:creator>Hanneke van Tuinen</dc:creator>
  <cp:lastModifiedBy>Hanneke van Tuinen</cp:lastModifiedBy>
  <cp:revision>7</cp:revision>
  <dcterms:created xsi:type="dcterms:W3CDTF">2019-10-16T16:47:55Z</dcterms:created>
  <dcterms:modified xsi:type="dcterms:W3CDTF">2020-01-16T20:03:49Z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0x0101007EE83C1F785C764F9A38FCBEC29DD7B3</vt:lpwstr>
  </property>
</Properties>
</file>